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/>
              <a:t>V </a:t>
            </a:r>
            <a:r>
              <a:rPr lang="es-ES" sz="4000" dirty="0" err="1"/>
              <a:t>Seminário</a:t>
            </a:r>
            <a:r>
              <a:rPr lang="es-ES" sz="4000" dirty="0"/>
              <a:t> de Auto-</a:t>
            </a:r>
            <a:r>
              <a:rPr lang="es-ES" sz="4000" dirty="0" err="1"/>
              <a:t>avaliação</a:t>
            </a:r>
            <a:r>
              <a:rPr lang="es-ES" sz="4000" dirty="0"/>
              <a:t> e </a:t>
            </a:r>
            <a:r>
              <a:rPr lang="es-ES" sz="4000" dirty="0" err="1"/>
              <a:t>Planejamento</a:t>
            </a:r>
            <a:r>
              <a:rPr lang="es-ES" sz="4000" dirty="0"/>
              <a:t> da </a:t>
            </a:r>
            <a:r>
              <a:rPr lang="es-ES" sz="4000" dirty="0" err="1"/>
              <a:t>Pós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Consolidação</a:t>
            </a:r>
            <a:r>
              <a:rPr lang="es-ES" dirty="0"/>
              <a:t> inicial de </a:t>
            </a:r>
            <a:r>
              <a:rPr lang="es-ES" dirty="0" err="1"/>
              <a:t>Resoluções</a:t>
            </a:r>
            <a:r>
              <a:rPr lang="es-ES" dirty="0"/>
              <a:t> e </a:t>
            </a:r>
            <a:r>
              <a:rPr lang="es-ES" dirty="0" err="1"/>
              <a:t>Propostas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959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Resoluções</a:t>
            </a:r>
            <a:r>
              <a:rPr lang="es-ES" dirty="0"/>
              <a:t> sobre </a:t>
            </a:r>
            <a:r>
              <a:rPr lang="es-ES" dirty="0" err="1"/>
              <a:t>Trabalho</a:t>
            </a:r>
            <a:r>
              <a:rPr lang="es-ES" dirty="0"/>
              <a:t> Final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Aprovação de dois novos formatos de trabalho final que, junto com a Dissertação, começarão a </a:t>
            </a:r>
            <a:r>
              <a:rPr lang="pt-BR" dirty="0" err="1"/>
              <a:t>vigir</a:t>
            </a:r>
            <a:r>
              <a:rPr lang="pt-BR" dirty="0"/>
              <a:t> para a Turma 2022 </a:t>
            </a:r>
            <a:r>
              <a:rPr lang="mr-IN" dirty="0"/>
              <a:t>–</a:t>
            </a:r>
            <a:r>
              <a:rPr lang="pt-BR" dirty="0"/>
              <a:t> Pesquisa bibliográfica e Projeto de Intervenção.</a:t>
            </a:r>
          </a:p>
          <a:p>
            <a:r>
              <a:rPr lang="pt-BR" dirty="0"/>
              <a:t>Esses novos formatos serão incorporados ao Regulamento da Pós e a redação final será submetida ao Colegiado.</a:t>
            </a:r>
          </a:p>
          <a:p>
            <a:r>
              <a:rPr lang="pt-BR" dirty="0"/>
              <a:t>A Comissão ad hoc de Trabalho Final foi dissolvida e o acompanhamento da implementação desses novos formatos será realizada em Colegiado.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420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Resoluções</a:t>
            </a:r>
            <a:r>
              <a:rPr lang="es-ES" dirty="0"/>
              <a:t> sobre Pesquisa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As Linhas de Pesquisa atuais do Programa foram consideradas adequadas e suficientes pela Comissão Ad Hoc, o que foi referendado pelo Colegiado.</a:t>
            </a:r>
          </a:p>
          <a:p>
            <a:r>
              <a:rPr lang="pt-BR" dirty="0"/>
              <a:t>Assim, o escopo de trabalho da Comissão Ad Hoc Linhas de Pesquisa muda tendo como eixo futuro conhecer como a EPS se expressa a partir da produção discente (estudo mais aprofundado das dissertações): Comissão ad hoc Estudo das Dissertações.</a:t>
            </a:r>
          </a:p>
          <a:p>
            <a:r>
              <a:rPr lang="pt-BR" dirty="0"/>
              <a:t> A Pós-graduação participará de maneira orgânica no Seminário de Pesquisa organizado pela VDPDT, propondo a apresentação do trabalho desenvolvido pela Comissão e a discussão ampliada da Educação Profissional em Saúde como objeto do Programa.</a:t>
            </a:r>
          </a:p>
        </p:txBody>
      </p:sp>
    </p:spTree>
    <p:extLst>
      <p:ext uri="{BB962C8B-B14F-4D97-AF65-F5344CB8AC3E}">
        <p14:creationId xmlns:p14="http://schemas.microsoft.com/office/powerpoint/2010/main" val="42573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Resoluções</a:t>
            </a:r>
            <a:r>
              <a:rPr lang="es-ES" dirty="0"/>
              <a:t> sobre Auto-</a:t>
            </a:r>
            <a:r>
              <a:rPr lang="es-ES" dirty="0" err="1"/>
              <a:t>avaliação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repertório de instrumentos de auto-avaliação desenhados e aplicados pela Comissão deverão ser reavaliados, priorizando os elementos abordados e otimizando o levantamento de informações.</a:t>
            </a:r>
          </a:p>
          <a:p>
            <a:r>
              <a:rPr lang="pt-BR" dirty="0"/>
              <a:t>O Colegiado será o espaço de debate permanente desses procedimentos.</a:t>
            </a:r>
          </a:p>
        </p:txBody>
      </p:sp>
    </p:spTree>
    <p:extLst>
      <p:ext uri="{BB962C8B-B14F-4D97-AF65-F5344CB8AC3E}">
        <p14:creationId xmlns:p14="http://schemas.microsoft.com/office/powerpoint/2010/main" val="331080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Resoluções</a:t>
            </a:r>
            <a:r>
              <a:rPr lang="es-ES" dirty="0"/>
              <a:t> sobre o Centro de </a:t>
            </a:r>
            <a:r>
              <a:rPr lang="es-ES" dirty="0" err="1"/>
              <a:t>Estudos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 A Coordenação do Centro de Estudos será preferencialmente rotativa integrando na sua composição representantes discentes.</a:t>
            </a:r>
          </a:p>
          <a:p>
            <a:r>
              <a:rPr lang="pt-BR" dirty="0"/>
              <a:t>A próxima Coordenação será assumida pelo grupo da disciplina sobre Cultura (Marco Antônio, Carla, Márcia T. e Ana Lúcia), além dos representantes discentes.</a:t>
            </a:r>
          </a:p>
          <a:p>
            <a:r>
              <a:rPr lang="pt-BR" dirty="0"/>
              <a:t> As sessões do CE poderão incluir diversidade de atividades (atividades coordenadas por equipes docentes, que atendam demandas dos discentes, que reflitam sobre nosso objeto – EPS, que incorporem egressos do programa, que interajam com outros cursos da Escola,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  <a:p>
            <a:r>
              <a:rPr lang="pt-BR" dirty="0"/>
              <a:t>Com o retorno à </a:t>
            </a:r>
            <a:r>
              <a:rPr lang="pt-BR" dirty="0" err="1"/>
              <a:t>presencialidade</a:t>
            </a:r>
            <a:r>
              <a:rPr lang="pt-BR" dirty="0"/>
              <a:t>, recomenda-se a manutenção da transmissão ao vivo para ampliação do alcance. </a:t>
            </a:r>
          </a:p>
        </p:txBody>
      </p:sp>
    </p:spTree>
    <p:extLst>
      <p:ext uri="{BB962C8B-B14F-4D97-AF65-F5344CB8AC3E}">
        <p14:creationId xmlns:p14="http://schemas.microsoft.com/office/powerpoint/2010/main" val="362058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Propostas</a:t>
            </a:r>
            <a:r>
              <a:rPr lang="es-ES" dirty="0"/>
              <a:t>/</a:t>
            </a:r>
            <a:r>
              <a:rPr lang="es-ES" dirty="0" err="1"/>
              <a:t>questões</a:t>
            </a:r>
            <a:r>
              <a:rPr lang="es-ES" dirty="0"/>
              <a:t> </a:t>
            </a:r>
            <a:r>
              <a:rPr lang="es-ES" dirty="0" err="1"/>
              <a:t>em</a:t>
            </a:r>
            <a:r>
              <a:rPr lang="es-ES" dirty="0"/>
              <a:t> </a:t>
            </a:r>
            <a:r>
              <a:rPr lang="es-ES" dirty="0" err="1"/>
              <a:t>aberto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Participação discente em pesquisa (projetos e grupos de pesquisa) e ensino (estágio docente e orientação de iniciação científica).</a:t>
            </a:r>
          </a:p>
          <a:p>
            <a:r>
              <a:rPr lang="es-AR" dirty="0"/>
              <a:t>Rever as exigências de composição das bancas, possibilitando a participação de professores doutores da EPSJV. </a:t>
            </a:r>
          </a:p>
          <a:p>
            <a:r>
              <a:rPr lang="es-AR" dirty="0"/>
              <a:t>Aprofundar a reflexão sobre o ensino remoto e seus possíveis desdobramentos no âmbito dos processos formativos da escola (cooperação nacional e internacional, por exemplo)</a:t>
            </a:r>
          </a:p>
          <a:p>
            <a:pPr marL="0" indent="0">
              <a:buNone/>
            </a:pPr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16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Sobre a </a:t>
            </a:r>
            <a:r>
              <a:rPr lang="es-ES" dirty="0" err="1"/>
              <a:t>gestão</a:t>
            </a:r>
            <a:r>
              <a:rPr lang="es-ES" dirty="0"/>
              <a:t> colegiada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participantes reafirmaram a importância do trabalho em comissões como expressão de horizontalidade e </a:t>
            </a:r>
            <a:r>
              <a:rPr lang="pt-BR" dirty="0" err="1"/>
              <a:t>capilarização</a:t>
            </a:r>
            <a:r>
              <a:rPr lang="pt-BR" dirty="0"/>
              <a:t> de questões e processos.</a:t>
            </a:r>
          </a:p>
          <a:p>
            <a:r>
              <a:rPr lang="pt-BR" dirty="0"/>
              <a:t>Sugeriu-se a extensão dessa </a:t>
            </a:r>
            <a:r>
              <a:rPr lang="pt-BR" dirty="0" err="1"/>
              <a:t>capilarização</a:t>
            </a:r>
            <a:r>
              <a:rPr lang="pt-BR" dirty="0"/>
              <a:t> às atividades de ensino e pesquisa na sua articulação com o ensino médio.</a:t>
            </a:r>
          </a:p>
          <a:p>
            <a:r>
              <a:rPr lang="pt-BR" dirty="0"/>
              <a:t>Revisar a composição das Comissões.</a:t>
            </a:r>
          </a:p>
          <a:p>
            <a:r>
              <a:rPr lang="pt-BR" dirty="0"/>
              <a:t>Manutenção do Planejamento Docente. </a:t>
            </a:r>
          </a:p>
        </p:txBody>
      </p:sp>
    </p:spTree>
    <p:extLst>
      <p:ext uri="{BB962C8B-B14F-4D97-AF65-F5344CB8AC3E}">
        <p14:creationId xmlns:p14="http://schemas.microsoft.com/office/powerpoint/2010/main" val="171706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015719"/>
          </a:xfrm>
        </p:spPr>
        <p:txBody>
          <a:bodyPr/>
          <a:lstStyle/>
          <a:p>
            <a:r>
              <a:rPr lang="pt-BR" dirty="0"/>
              <a:t>Resoluções IV Seminário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37625" y="1452282"/>
            <a:ext cx="8468749" cy="42896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/>
              <a:t>Metas e objetivos para o quadriênio 2021-2024.</a:t>
            </a:r>
          </a:p>
          <a:p>
            <a:pPr marL="234000" algn="just">
              <a:spcBef>
                <a:spcPts val="1200"/>
              </a:spcBef>
            </a:pPr>
            <a:r>
              <a:rPr lang="pt-BR" sz="1900" b="1" dirty="0"/>
              <a:t>Metas de curto prazo (2021):</a:t>
            </a:r>
            <a:r>
              <a:rPr lang="pt-BR" sz="1900" dirty="0"/>
              <a:t> 1. Dar maior organicidade à pesquisa no programa, em articulação com a pesquisa da escola. Fortalecer a organicidade entre as linhas de pesquisa, as disciplinas, os projetos de pesquisa, as dissertações e a produção docente e discente. 2. </a:t>
            </a:r>
            <a:r>
              <a:rPr lang="pt-BR" sz="1900" i="1" dirty="0"/>
              <a:t>Fortalecer as instâncias coletivas de trabalho no âmbito do programa, tais como Centro de Estudos, Seminário Discente, Oficina de avaliação discente, Colegiado, Comissões permanentes e ad hoc etc. </a:t>
            </a:r>
          </a:p>
          <a:p>
            <a:pPr marL="234000" algn="just">
              <a:spcBef>
                <a:spcPts val="1200"/>
              </a:spcBef>
            </a:pPr>
            <a:r>
              <a:rPr lang="pt-BR" sz="1900" b="1" dirty="0"/>
              <a:t>Metas de médio prazo (até 2024): </a:t>
            </a:r>
            <a:r>
              <a:rPr lang="pt-BR" sz="1900" dirty="0"/>
              <a:t>Revisitar o campo/tema que nos caracteriza, inclusive dando nome ao programa (Educação Profissional em Saúde/Educação em Saúde/Trabalho, Educação e Saúde) como forma de repensar o caráter estratégico do programa à luz das novas determinações da realidade. </a:t>
            </a:r>
          </a:p>
          <a:p>
            <a:pPr marL="234000" algn="just">
              <a:spcBef>
                <a:spcPts val="1200"/>
              </a:spcBef>
            </a:pPr>
            <a:r>
              <a:rPr lang="pt-BR" sz="1900" b="1" dirty="0"/>
              <a:t>Meta de longo prazo (a partir de 2024): </a:t>
            </a:r>
            <a:r>
              <a:rPr lang="pt-BR" sz="1900" dirty="0"/>
              <a:t>Avaliar a necessidade/oportunidade de redimensionamento/redefinição do programa. A definição de ações para o alcance dessa metas está sendo desenvolvida.</a:t>
            </a:r>
          </a:p>
        </p:txBody>
      </p:sp>
    </p:spTree>
    <p:extLst>
      <p:ext uri="{BB962C8B-B14F-4D97-AF65-F5344CB8AC3E}">
        <p14:creationId xmlns:p14="http://schemas.microsoft.com/office/powerpoint/2010/main" val="3412434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Cuaderno de bocetos.thmx</Template>
  <TotalTime>460</TotalTime>
  <Words>665</Words>
  <Application>Microsoft Office PowerPoint</Application>
  <PresentationFormat>Apresentação na tela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Cambria</vt:lpstr>
      <vt:lpstr>Rage Italic</vt:lpstr>
      <vt:lpstr>Sketchbook</vt:lpstr>
      <vt:lpstr>V Seminário de Auto-avaliação e Planejamento da Pós</vt:lpstr>
      <vt:lpstr>Resoluções sobre Trabalho Final</vt:lpstr>
      <vt:lpstr>Resoluções sobre Pesquisa</vt:lpstr>
      <vt:lpstr>Resoluções sobre Auto-avaliação</vt:lpstr>
      <vt:lpstr>Resoluções sobre o Centro de Estudos</vt:lpstr>
      <vt:lpstr>Propostas/questões em aberto</vt:lpstr>
      <vt:lpstr>Sobre a gestão colegiada</vt:lpstr>
      <vt:lpstr>Resoluções IV Seminário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Seminário de Auto-avaliação e Planejamento da Pós</dc:title>
  <dc:creator>Marcela</dc:creator>
  <cp:lastModifiedBy>Marcela Alejandra Pronko</cp:lastModifiedBy>
  <cp:revision>7</cp:revision>
  <dcterms:created xsi:type="dcterms:W3CDTF">2022-02-17T13:09:28Z</dcterms:created>
  <dcterms:modified xsi:type="dcterms:W3CDTF">2023-01-06T17:19:21Z</dcterms:modified>
</cp:coreProperties>
</file>