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x-none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x-none"/>
              <a:t>Haga clic para modificar el estilo de texto del patrón</a:t>
            </a:r>
          </a:p>
          <a:p>
            <a:pPr lvl="1"/>
            <a:r>
              <a:rPr lang="x-none"/>
              <a:t>Segundo nivel</a:t>
            </a:r>
          </a:p>
          <a:p>
            <a:pPr lvl="2"/>
            <a:r>
              <a:rPr lang="x-none"/>
              <a:t>Tercer nivel</a:t>
            </a:r>
          </a:p>
          <a:p>
            <a:pPr lvl="3"/>
            <a:r>
              <a:rPr lang="x-none"/>
              <a:t>Cuarto nivel</a:t>
            </a:r>
          </a:p>
          <a:p>
            <a:pPr lvl="4"/>
            <a:r>
              <a:rPr lang="x-none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x-none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x-none"/>
              <a:t>Haga clic para modificar el estilo de texto del patrón</a:t>
            </a:r>
          </a:p>
          <a:p>
            <a:pPr lvl="1"/>
            <a:r>
              <a:rPr lang="x-none"/>
              <a:t>Segundo nivel</a:t>
            </a:r>
          </a:p>
          <a:p>
            <a:pPr lvl="2"/>
            <a:r>
              <a:rPr lang="x-none"/>
              <a:t>Tercer nivel</a:t>
            </a:r>
          </a:p>
          <a:p>
            <a:pPr lvl="3"/>
            <a:r>
              <a:rPr lang="x-none"/>
              <a:t>Cuarto nivel</a:t>
            </a:r>
          </a:p>
          <a:p>
            <a:pPr lvl="4"/>
            <a:r>
              <a:rPr lang="x-none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Haga clic para modificar el estilo de texto del patrón</a:t>
            </a:r>
          </a:p>
          <a:p>
            <a:pPr lvl="1"/>
            <a:r>
              <a:rPr lang="x-none"/>
              <a:t>Segundo nivel</a:t>
            </a:r>
          </a:p>
          <a:p>
            <a:pPr lvl="2"/>
            <a:r>
              <a:rPr lang="x-none"/>
              <a:t>Tercer nivel</a:t>
            </a:r>
          </a:p>
          <a:p>
            <a:pPr lvl="3"/>
            <a:r>
              <a:rPr lang="x-none"/>
              <a:t>Cuarto nivel</a:t>
            </a:r>
          </a:p>
          <a:p>
            <a:pPr lvl="4"/>
            <a:r>
              <a:rPr lang="x-none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x-none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Haga clic para modificar el estilo de texto del patrón</a:t>
            </a:r>
          </a:p>
          <a:p>
            <a:pPr lvl="1"/>
            <a:r>
              <a:rPr lang="x-none"/>
              <a:t>Segundo nivel</a:t>
            </a:r>
          </a:p>
          <a:p>
            <a:pPr lvl="2"/>
            <a:r>
              <a:rPr lang="x-none"/>
              <a:t>Tercer nivel</a:t>
            </a:r>
          </a:p>
          <a:p>
            <a:pPr lvl="3"/>
            <a:r>
              <a:rPr lang="x-none"/>
              <a:t>Cuarto nivel</a:t>
            </a:r>
          </a:p>
          <a:p>
            <a:pPr lvl="4"/>
            <a:r>
              <a:rPr lang="x-none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Haga clic para modificar el estilo de texto del patrón</a:t>
            </a:r>
          </a:p>
          <a:p>
            <a:pPr lvl="1"/>
            <a:r>
              <a:rPr lang="x-none"/>
              <a:t>Segundo nivel</a:t>
            </a:r>
          </a:p>
          <a:p>
            <a:pPr lvl="2"/>
            <a:r>
              <a:rPr lang="x-none"/>
              <a:t>Tercer nivel</a:t>
            </a:r>
          </a:p>
          <a:p>
            <a:pPr lvl="3"/>
            <a:r>
              <a:rPr lang="x-none"/>
              <a:t>Cuarto nivel</a:t>
            </a:r>
          </a:p>
          <a:p>
            <a:pPr lvl="4"/>
            <a:r>
              <a:rPr lang="x-none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Haga clic para modificar el estilo de texto del patrón</a:t>
            </a:r>
          </a:p>
          <a:p>
            <a:pPr lvl="1"/>
            <a:r>
              <a:rPr lang="x-none"/>
              <a:t>Segundo nivel</a:t>
            </a:r>
          </a:p>
          <a:p>
            <a:pPr lvl="2"/>
            <a:r>
              <a:rPr lang="x-none"/>
              <a:t>Tercer nivel</a:t>
            </a:r>
          </a:p>
          <a:p>
            <a:pPr lvl="3"/>
            <a:r>
              <a:rPr lang="x-none"/>
              <a:t>Cuarto nivel</a:t>
            </a:r>
          </a:p>
          <a:p>
            <a:pPr lvl="4"/>
            <a:r>
              <a:rPr lang="x-none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Haga clic para modificar el estilo de texto del patrón</a:t>
            </a:r>
          </a:p>
          <a:p>
            <a:pPr lvl="1"/>
            <a:r>
              <a:rPr lang="x-none"/>
              <a:t>Segundo nivel</a:t>
            </a:r>
          </a:p>
          <a:p>
            <a:pPr lvl="2"/>
            <a:r>
              <a:rPr lang="x-none"/>
              <a:t>Tercer nivel</a:t>
            </a:r>
          </a:p>
          <a:p>
            <a:pPr lvl="3"/>
            <a:r>
              <a:rPr lang="x-none"/>
              <a:t>Cuarto nivel</a:t>
            </a:r>
          </a:p>
          <a:p>
            <a:pPr lvl="4"/>
            <a:r>
              <a:rPr lang="x-none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x-none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Haga clic para modificar el estilo de texto del patrón</a:t>
            </a:r>
          </a:p>
          <a:p>
            <a:pPr lvl="1"/>
            <a:r>
              <a:rPr lang="x-none"/>
              <a:t>Segundo nivel</a:t>
            </a:r>
          </a:p>
          <a:p>
            <a:pPr lvl="2"/>
            <a:r>
              <a:rPr lang="x-none"/>
              <a:t>Tercer nivel</a:t>
            </a:r>
          </a:p>
          <a:p>
            <a:pPr lvl="3"/>
            <a:r>
              <a:rPr lang="x-none"/>
              <a:t>Cuarto nivel</a:t>
            </a:r>
          </a:p>
          <a:p>
            <a:pPr lvl="4"/>
            <a:r>
              <a:rPr lang="x-none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x-none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x-none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x-none"/>
              <a:t>Haga clic para modificar el estilo de texto del patrón</a:t>
            </a:r>
          </a:p>
          <a:p>
            <a:pPr lvl="1"/>
            <a:r>
              <a:rPr lang="x-none"/>
              <a:t>Segundo nivel</a:t>
            </a:r>
          </a:p>
          <a:p>
            <a:pPr lvl="2"/>
            <a:r>
              <a:rPr lang="x-none"/>
              <a:t>Tercer nivel</a:t>
            </a:r>
          </a:p>
          <a:p>
            <a:pPr lvl="3"/>
            <a:r>
              <a:rPr lang="x-none"/>
              <a:t>Cuarto nivel</a:t>
            </a:r>
          </a:p>
          <a:p>
            <a:pPr lvl="4"/>
            <a:r>
              <a:rPr lang="x-none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E5EBCA5C-23CA-594D-B7D5-8631793ED367}" type="datetimeFigureOut">
              <a:rPr lang="es-ES" smtClean="0"/>
              <a:t>01/03/2023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B3EB575-92A3-994C-90C1-E05B7C1F22F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3600" dirty="0"/>
              <a:t>VI </a:t>
            </a:r>
            <a:r>
              <a:rPr lang="es-ES" sz="3600" dirty="0" err="1"/>
              <a:t>Seminário</a:t>
            </a:r>
            <a:r>
              <a:rPr lang="es-ES" sz="3600" dirty="0"/>
              <a:t> de </a:t>
            </a:r>
            <a:r>
              <a:rPr lang="es-ES" sz="3600" dirty="0" err="1"/>
              <a:t>Autoavaliação</a:t>
            </a:r>
            <a:r>
              <a:rPr lang="es-ES" sz="3600" dirty="0"/>
              <a:t> e </a:t>
            </a:r>
            <a:r>
              <a:rPr lang="es-ES" sz="3600" dirty="0" err="1"/>
              <a:t>Planejamento</a:t>
            </a:r>
            <a:r>
              <a:rPr lang="es-ES" sz="3600" dirty="0"/>
              <a:t> da </a:t>
            </a:r>
            <a:r>
              <a:rPr lang="es-ES" sz="3600" dirty="0" err="1"/>
              <a:t>Pós-Graduação</a:t>
            </a:r>
            <a:r>
              <a:rPr lang="es-ES" sz="3600" dirty="0"/>
              <a:t> </a:t>
            </a:r>
            <a:r>
              <a:rPr lang="mr-IN" sz="3600" dirty="0"/>
              <a:t>–</a:t>
            </a:r>
            <a:r>
              <a:rPr lang="es-ES" sz="3600" dirty="0"/>
              <a:t> EPSJV/</a:t>
            </a:r>
            <a:r>
              <a:rPr lang="es-ES" sz="3600" dirty="0" err="1"/>
              <a:t>Fiocruz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/>
              <a:t>Síntese</a:t>
            </a:r>
            <a:r>
              <a:rPr lang="es-ES" dirty="0"/>
              <a:t> Final - 2023</a:t>
            </a:r>
          </a:p>
        </p:txBody>
      </p:sp>
    </p:spTree>
    <p:extLst>
      <p:ext uri="{BB962C8B-B14F-4D97-AF65-F5344CB8AC3E}">
        <p14:creationId xmlns:p14="http://schemas.microsoft.com/office/powerpoint/2010/main" val="232431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Comissão de Auto-avaliação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1.Articular os diversos instrumentos para avaliar</a:t>
            </a:r>
            <a:r>
              <a:rPr lang="es-AR" dirty="0"/>
              <a:t> </a:t>
            </a:r>
            <a:r>
              <a:rPr lang="pt-BR" dirty="0"/>
              <a:t>o processo pedagógico desde a seleção até a defesa da dissertação.</a:t>
            </a:r>
            <a:endParaRPr lang="es-AR" dirty="0"/>
          </a:p>
          <a:p>
            <a:r>
              <a:rPr lang="pt-BR" dirty="0"/>
              <a:t>2. Propor uma oficina de construção desse percurso avaliativo.</a:t>
            </a:r>
            <a:endParaRPr lang="es-AR" dirty="0"/>
          </a:p>
          <a:p>
            <a:r>
              <a:rPr lang="pt-BR" dirty="0"/>
              <a:t>3. Todos os instrumentos, desde que aprovado o processo no Colegiado, se tornam de aplicação obrigatória, devendo ser estabelecido o fluxo de aplicação. </a:t>
            </a:r>
          </a:p>
          <a:p>
            <a:r>
              <a:rPr lang="pt-BR" dirty="0"/>
              <a:t>4. Incentivar a participação discente através da definição de representantes na Comissão.</a:t>
            </a:r>
            <a:endParaRPr lang="es-AR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8938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Centro de Estudos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1. Definir nova Equipe Coordenadora para 2023: </a:t>
            </a:r>
            <a:r>
              <a:rPr lang="pt-BR" dirty="0">
                <a:solidFill>
                  <a:schemeClr val="accent1"/>
                </a:solidFill>
              </a:rPr>
              <a:t>Letícia B.; Letícia C. e </a:t>
            </a:r>
            <a:r>
              <a:rPr lang="pt-BR" dirty="0" err="1">
                <a:solidFill>
                  <a:schemeClr val="accent1"/>
                </a:solidFill>
              </a:rPr>
              <a:t>Anakeila</a:t>
            </a:r>
            <a:r>
              <a:rPr lang="pt-BR" dirty="0">
                <a:solidFill>
                  <a:schemeClr val="accent1"/>
                </a:solidFill>
              </a:rPr>
              <a:t>.</a:t>
            </a:r>
            <a:endParaRPr lang="es-AR" dirty="0">
              <a:solidFill>
                <a:schemeClr val="accent1"/>
              </a:solidFill>
            </a:endParaRPr>
          </a:p>
          <a:p>
            <a:pPr algn="just"/>
            <a:r>
              <a:rPr lang="pt-BR" dirty="0"/>
              <a:t>2. Retomar o planejamento das sessões experimentando diversidade de formatos e</a:t>
            </a:r>
            <a:r>
              <a:rPr lang="es-AR" dirty="0"/>
              <a:t> </a:t>
            </a:r>
            <a:r>
              <a:rPr lang="pt-BR" dirty="0"/>
              <a:t>compreendendo o CE como lugar da transversalidade e do debate teórico-metodológico,</a:t>
            </a:r>
            <a:r>
              <a:rPr lang="es-AR" dirty="0"/>
              <a:t> </a:t>
            </a:r>
            <a:r>
              <a:rPr lang="pt-BR" dirty="0"/>
              <a:t>desenvolvido de maneira articulada com as disciplinas</a:t>
            </a:r>
            <a:endParaRPr lang="es-AR" dirty="0"/>
          </a:p>
          <a:p>
            <a:r>
              <a:rPr lang="pt-BR" dirty="0"/>
              <a:t>3. Fomentar a participação discente e de egressos</a:t>
            </a:r>
            <a:endParaRPr lang="es-AR" dirty="0"/>
          </a:p>
          <a:p>
            <a:r>
              <a:rPr lang="pt-BR" dirty="0">
                <a:solidFill>
                  <a:srgbClr val="3366FF"/>
                </a:solidFill>
              </a:rPr>
              <a:t>4. [Coordenação] Pactuar fluxo de trabalho junto à Comunicação</a:t>
            </a:r>
            <a:endParaRPr lang="es-AR" dirty="0">
              <a:solidFill>
                <a:srgbClr val="3366FF"/>
              </a:solidFill>
            </a:endParaRPr>
          </a:p>
          <a:p>
            <a:r>
              <a:rPr lang="pt-BR" dirty="0">
                <a:solidFill>
                  <a:srgbClr val="3366FF"/>
                </a:solidFill>
              </a:rPr>
              <a:t>5. Retomar as discussões em colegiado sobre abrangência do Centro de Estudos: </a:t>
            </a:r>
            <a:r>
              <a:rPr lang="pt-BR" dirty="0">
                <a:solidFill>
                  <a:srgbClr val="AD0101"/>
                </a:solidFill>
              </a:rPr>
              <a:t>Proposta de discussão no Colegiado de abril.</a:t>
            </a:r>
            <a:endParaRPr lang="es-AR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89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Trabalho</a:t>
            </a:r>
            <a:r>
              <a:rPr lang="es-ES" dirty="0"/>
              <a:t> de </a:t>
            </a:r>
            <a:r>
              <a:rPr lang="es-ES" dirty="0" err="1"/>
              <a:t>orientação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1. Os docentes credenciados deverão oferecer um mínimo de duas vagas de orientação</a:t>
            </a:r>
            <a:r>
              <a:rPr lang="es-AR" dirty="0"/>
              <a:t> </a:t>
            </a:r>
            <a:r>
              <a:rPr lang="pt-BR" dirty="0"/>
              <a:t>para equilibrar a distribuição dos discentes: </a:t>
            </a:r>
            <a:r>
              <a:rPr lang="pt-BR" dirty="0">
                <a:solidFill>
                  <a:srgbClr val="AD0101"/>
                </a:solidFill>
              </a:rPr>
              <a:t>incluir no planejamento docente até 31/03.</a:t>
            </a:r>
            <a:endParaRPr lang="es-AR" dirty="0"/>
          </a:p>
          <a:p>
            <a:r>
              <a:rPr lang="pt-BR" dirty="0"/>
              <a:t>2. Revogar a Resolução 02 de 2009 e substituir por nova resolução que acolha os</a:t>
            </a:r>
            <a:r>
              <a:rPr lang="es-AR" dirty="0"/>
              <a:t> </a:t>
            </a:r>
            <a:r>
              <a:rPr lang="pt-BR" dirty="0"/>
              <a:t>procedimentos pactuados (registro e consideração da escolha do orientando; definição coletiva da distribuição de orientação em Colegiado; normas de mudança de orientação): </a:t>
            </a:r>
            <a:r>
              <a:rPr lang="pt-BR" dirty="0">
                <a:solidFill>
                  <a:srgbClr val="AD0101"/>
                </a:solidFill>
              </a:rPr>
              <a:t>a Coordenação vai preparar uma minuta e submeter ao Colegiado.</a:t>
            </a:r>
            <a:endParaRPr lang="es-AR" dirty="0"/>
          </a:p>
          <a:p>
            <a:r>
              <a:rPr lang="pt-BR" dirty="0"/>
              <a:t>3. Realizar atividade de acolhimento discente no início do período letivo com ampla</a:t>
            </a:r>
            <a:r>
              <a:rPr lang="es-AR" dirty="0"/>
              <a:t> </a:t>
            </a:r>
            <a:r>
              <a:rPr lang="pt-BR" dirty="0"/>
              <a:t>participação docente: </a:t>
            </a:r>
            <a:r>
              <a:rPr lang="pt-BR" dirty="0">
                <a:solidFill>
                  <a:srgbClr val="AD0101"/>
                </a:solidFill>
              </a:rPr>
              <a:t>Turma 2023.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6493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Propostas</a:t>
            </a:r>
            <a:r>
              <a:rPr lang="es-ES" dirty="0"/>
              <a:t> </a:t>
            </a:r>
            <a:r>
              <a:rPr lang="es-ES" dirty="0" err="1"/>
              <a:t>transversais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a. Avançar com articulação do trabalho das comissões: </a:t>
            </a:r>
            <a:r>
              <a:rPr lang="pt-BR" dirty="0">
                <a:solidFill>
                  <a:srgbClr val="AD0101"/>
                </a:solidFill>
              </a:rPr>
              <a:t>formato a ser definido pelo Colegiado.</a:t>
            </a:r>
            <a:endParaRPr lang="es-AR" dirty="0"/>
          </a:p>
          <a:p>
            <a:r>
              <a:rPr lang="pt-BR" dirty="0"/>
              <a:t>b. Criar estratégias de supressão do cotidiano para aprofundar a discussão (pautar): </a:t>
            </a:r>
            <a:r>
              <a:rPr lang="pt-BR" dirty="0">
                <a:solidFill>
                  <a:srgbClr val="AD0101"/>
                </a:solidFill>
              </a:rPr>
              <a:t>a ser avaliado pelo Colegiado.</a:t>
            </a:r>
            <a:endParaRPr lang="es-AR" dirty="0"/>
          </a:p>
          <a:p>
            <a:r>
              <a:rPr lang="pt-BR" dirty="0"/>
              <a:t>c. Desenvolver oficinas de escrita científica para favorecer publicações: </a:t>
            </a:r>
            <a:r>
              <a:rPr lang="pt-BR" dirty="0">
                <a:solidFill>
                  <a:srgbClr val="AD0101"/>
                </a:solidFill>
              </a:rPr>
              <a:t>Carla se dispõe a propor atividade</a:t>
            </a:r>
            <a:r>
              <a:rPr lang="pt-BR" dirty="0"/>
              <a:t>. </a:t>
            </a:r>
            <a:endParaRPr lang="es-AR" dirty="0"/>
          </a:p>
          <a:p>
            <a:r>
              <a:rPr lang="pt-BR" dirty="0"/>
              <a:t>d. Reformulação do regulamento de bolsas para permitir um acompanhamento mais próximo do desenvolvimento do trabalho discente dos bolsistas, incluindo a participação em diversos espaços da pós-graduação: </a:t>
            </a:r>
            <a:r>
              <a:rPr lang="pt-BR" dirty="0">
                <a:solidFill>
                  <a:srgbClr val="AD0101"/>
                </a:solidFill>
              </a:rPr>
              <a:t>Comissão de bolsas</a:t>
            </a:r>
            <a:endParaRPr lang="es-AR" dirty="0"/>
          </a:p>
          <a:p>
            <a:r>
              <a:rPr lang="pt-BR" dirty="0"/>
              <a:t>e. Definir e especificar a atribuição de créditos para atividades complementares: </a:t>
            </a:r>
            <a:r>
              <a:rPr lang="pt-BR" dirty="0">
                <a:solidFill>
                  <a:srgbClr val="AD0101"/>
                </a:solidFill>
              </a:rPr>
              <a:t>a ser definido pelo Colegiado.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23746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Papel de periódico.thmx</Template>
  <TotalTime>20</TotalTime>
  <Words>401</Words>
  <Application>Microsoft Office PowerPoint</Application>
  <PresentationFormat>Apresentação na tela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Impact</vt:lpstr>
      <vt:lpstr>Times New Roman</vt:lpstr>
      <vt:lpstr>NewsPrint</vt:lpstr>
      <vt:lpstr>VI Seminário de Autoavaliação e Planejamento da Pós-Graduação – EPSJV/Fiocruz</vt:lpstr>
      <vt:lpstr>Comissão de Auto-avaliação</vt:lpstr>
      <vt:lpstr>Centro de Estudos</vt:lpstr>
      <vt:lpstr>Trabalho de orientação</vt:lpstr>
      <vt:lpstr>Propostas transversais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Seminário de Autoavaliação e Planejamento da Pós-Graduação – EPSJV/Fiocruz</dc:title>
  <dc:creator>Marcela</dc:creator>
  <cp:lastModifiedBy>Leila Galvão de Carvalho Argento</cp:lastModifiedBy>
  <cp:revision>3</cp:revision>
  <dcterms:created xsi:type="dcterms:W3CDTF">2023-03-01T17:26:54Z</dcterms:created>
  <dcterms:modified xsi:type="dcterms:W3CDTF">2023-03-01T18:48:44Z</dcterms:modified>
</cp:coreProperties>
</file>